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62" r:id="rId2"/>
    <p:sldId id="256" r:id="rId3"/>
    <p:sldId id="257" r:id="rId4"/>
    <p:sldId id="258" r:id="rId5"/>
    <p:sldId id="259" r:id="rId6"/>
    <p:sldId id="260" r:id="rId7"/>
    <p:sldId id="261" r:id="rId8"/>
    <p:sldId id="263" r:id="rId9"/>
  </p:sldIdLst>
  <p:sldSz cx="14630400" cy="8229600"/>
  <p:notesSz cx="8229600" cy="14630400"/>
  <p:embeddedFontLst>
    <p:embeddedFont>
      <p:font typeface="Instrument Sans Medium" panose="020B0604020202020204" charset="0"/>
      <p:regular r:id="rId11"/>
    </p:embeddedFont>
    <p:embeddedFont>
      <p:font typeface="Instrument Sans Semi Bold"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525252"/>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865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34E0E4-5F66-9717-FD5D-05CEA46D4AE2}"/>
              </a:ext>
            </a:extLst>
          </p:cNvPr>
          <p:cNvSpPr txBox="1"/>
          <p:nvPr/>
        </p:nvSpPr>
        <p:spPr>
          <a:xfrm>
            <a:off x="5968690" y="3550626"/>
            <a:ext cx="3992137" cy="548483"/>
          </a:xfrm>
          <a:prstGeom prst="rect">
            <a:avLst/>
          </a:prstGeom>
          <a:noFill/>
        </p:spPr>
        <p:txBody>
          <a:bodyPr wrap="square">
            <a:spAutoFit/>
          </a:bodyPr>
          <a:lstStyle/>
          <a:p>
            <a:pPr marL="0" indent="0">
              <a:lnSpc>
                <a:spcPts val="3300"/>
              </a:lnSpc>
              <a:buNone/>
            </a:pPr>
            <a:r>
              <a:rPr lang="en-US" sz="4400" dirty="0">
                <a:solidFill>
                  <a:srgbClr val="CBCCCE"/>
                </a:solidFill>
                <a:latin typeface="Instrument Sans Semi Bold" pitchFamily="34" charset="0"/>
                <a:ea typeface="Instrument Sans Semi Bold" pitchFamily="34" charset="-122"/>
                <a:cs typeface="Instrument Sans Semi Bold" pitchFamily="34" charset="-120"/>
              </a:rPr>
              <a:t>Presented</a:t>
            </a:r>
            <a:r>
              <a:rPr lang="en-US" sz="3600" dirty="0">
                <a:solidFill>
                  <a:srgbClr val="CBCCCE"/>
                </a:solidFill>
                <a:latin typeface="Instrument Sans Semi Bold" pitchFamily="34" charset="0"/>
                <a:ea typeface="Instrument Sans Semi Bold" pitchFamily="34" charset="-122"/>
                <a:cs typeface="Instrument Sans Semi Bold" pitchFamily="34" charset="-120"/>
              </a:rPr>
              <a:t> By</a:t>
            </a:r>
            <a:endParaRPr lang="en-US" sz="3600" dirty="0"/>
          </a:p>
        </p:txBody>
      </p:sp>
      <p:sp>
        <p:nvSpPr>
          <p:cNvPr id="5" name="TextBox 4">
            <a:extLst>
              <a:ext uri="{FF2B5EF4-FFF2-40B4-BE49-F238E27FC236}">
                <a16:creationId xmlns:a16="http://schemas.microsoft.com/office/drawing/2014/main" id="{5EED8807-366F-E58A-55E1-6B0F73ABE271}"/>
              </a:ext>
            </a:extLst>
          </p:cNvPr>
          <p:cNvSpPr txBox="1"/>
          <p:nvPr/>
        </p:nvSpPr>
        <p:spPr>
          <a:xfrm>
            <a:off x="7549375" y="4404732"/>
            <a:ext cx="4822904" cy="2235868"/>
          </a:xfrm>
          <a:prstGeom prst="rect">
            <a:avLst/>
          </a:prstGeom>
          <a:noFill/>
        </p:spPr>
        <p:txBody>
          <a:bodyPr wrap="square">
            <a:spAutoFit/>
          </a:bodyPr>
          <a:lstStyle/>
          <a:p>
            <a:pPr>
              <a:lnSpc>
                <a:spcPts val="4300"/>
              </a:lnSpc>
            </a:pPr>
            <a:r>
              <a:rPr lang="en-US" sz="2400" dirty="0">
                <a:solidFill>
                  <a:srgbClr val="CBCCCE"/>
                </a:solidFill>
                <a:latin typeface="Instrument Sans Semi Bold" pitchFamily="34" charset="0"/>
                <a:ea typeface="Instrument Sans Semi Bold" pitchFamily="34" charset="-122"/>
                <a:cs typeface="Instrument Sans Semi Bold" pitchFamily="34" charset="-120"/>
              </a:rPr>
              <a:t>1 . NISHANTHINI K</a:t>
            </a:r>
          </a:p>
          <a:p>
            <a:pPr>
              <a:lnSpc>
                <a:spcPts val="4300"/>
              </a:lnSpc>
            </a:pPr>
            <a:r>
              <a:rPr lang="en-US" sz="2400" dirty="0">
                <a:solidFill>
                  <a:srgbClr val="CBCCCE"/>
                </a:solidFill>
                <a:latin typeface="Instrument Sans Semi Bold" pitchFamily="34" charset="0"/>
                <a:ea typeface="Instrument Sans Semi Bold" pitchFamily="34" charset="-122"/>
                <a:cs typeface="Instrument Sans Semi Bold" pitchFamily="34" charset="-120"/>
              </a:rPr>
              <a:t>2 . SAVEETHA A </a:t>
            </a:r>
          </a:p>
          <a:p>
            <a:pPr>
              <a:lnSpc>
                <a:spcPts val="4300"/>
              </a:lnSpc>
            </a:pPr>
            <a:r>
              <a:rPr lang="en-US" sz="2400" dirty="0">
                <a:solidFill>
                  <a:srgbClr val="CBCCCE"/>
                </a:solidFill>
                <a:latin typeface="Instrument Sans Semi Bold" pitchFamily="34" charset="0"/>
                <a:ea typeface="Instrument Sans Semi Bold" pitchFamily="34" charset="-122"/>
                <a:cs typeface="Instrument Sans Semi Bold" pitchFamily="34" charset="-120"/>
              </a:rPr>
              <a:t>3 . WASIM ABDUL KADHAR S</a:t>
            </a:r>
          </a:p>
          <a:p>
            <a:pPr>
              <a:lnSpc>
                <a:spcPts val="4300"/>
              </a:lnSpc>
            </a:pPr>
            <a:r>
              <a:rPr lang="en-US" sz="2400" dirty="0">
                <a:solidFill>
                  <a:srgbClr val="CBCCCE"/>
                </a:solidFill>
                <a:latin typeface="Instrument Sans Semi Bold" pitchFamily="34" charset="0"/>
                <a:ea typeface="Instrument Sans Semi Bold" pitchFamily="34" charset="-122"/>
                <a:cs typeface="Instrument Sans Semi Bold" pitchFamily="34" charset="-120"/>
              </a:rPr>
              <a:t>4 . SASI ANANTH K </a:t>
            </a:r>
          </a:p>
        </p:txBody>
      </p:sp>
      <p:pic>
        <p:nvPicPr>
          <p:cNvPr id="2" name="Image 0" descr="preencoded.png">
            <a:extLst>
              <a:ext uri="{FF2B5EF4-FFF2-40B4-BE49-F238E27FC236}">
                <a16:creationId xmlns:a16="http://schemas.microsoft.com/office/drawing/2014/main" id="{13E34FEA-7A7E-44C6-B2A6-0EA4046F7A30}"/>
              </a:ext>
            </a:extLst>
          </p:cNvPr>
          <p:cNvPicPr>
            <a:picLocks noChangeAspect="1"/>
          </p:cNvPicPr>
          <p:nvPr/>
        </p:nvPicPr>
        <p:blipFill>
          <a:blip r:embed="rId2"/>
          <a:stretch>
            <a:fillRect/>
          </a:stretch>
        </p:blipFill>
        <p:spPr>
          <a:xfrm>
            <a:off x="0" y="0"/>
            <a:ext cx="5486400" cy="8229600"/>
          </a:xfrm>
          <a:prstGeom prst="rect">
            <a:avLst/>
          </a:prstGeom>
        </p:spPr>
      </p:pic>
      <p:sp>
        <p:nvSpPr>
          <p:cNvPr id="6" name="TextBox 5">
            <a:extLst>
              <a:ext uri="{FF2B5EF4-FFF2-40B4-BE49-F238E27FC236}">
                <a16:creationId xmlns:a16="http://schemas.microsoft.com/office/drawing/2014/main" id="{0C83FB3D-350D-21AE-1085-D77CB0468178}"/>
              </a:ext>
            </a:extLst>
          </p:cNvPr>
          <p:cNvSpPr txBox="1"/>
          <p:nvPr/>
        </p:nvSpPr>
        <p:spPr>
          <a:xfrm>
            <a:off x="5968690" y="623772"/>
            <a:ext cx="7315200" cy="1389548"/>
          </a:xfrm>
          <a:prstGeom prst="rect">
            <a:avLst/>
          </a:prstGeom>
          <a:noFill/>
        </p:spPr>
        <p:txBody>
          <a:bodyPr wrap="square">
            <a:spAutoFit/>
          </a:bodyPr>
          <a:lstStyle/>
          <a:p>
            <a:pPr marL="0" indent="0">
              <a:lnSpc>
                <a:spcPts val="3300"/>
              </a:lnSpc>
              <a:buNone/>
            </a:pPr>
            <a:r>
              <a:rPr lang="en-US" sz="4000" dirty="0">
                <a:solidFill>
                  <a:srgbClr val="CBCCCE"/>
                </a:solidFill>
                <a:latin typeface="Instrument Sans Semi Bold" pitchFamily="34" charset="0"/>
                <a:ea typeface="Instrument Sans Semi Bold" pitchFamily="34" charset="-122"/>
                <a:cs typeface="Instrument Sans Semi Bold" pitchFamily="34" charset="-120"/>
              </a:rPr>
              <a:t>The Metaverse: Revolutionizing Virtual Communication</a:t>
            </a:r>
            <a:endParaRPr lang="en-US" sz="4000" dirty="0"/>
          </a:p>
        </p:txBody>
      </p:sp>
      <p:sp>
        <p:nvSpPr>
          <p:cNvPr id="9" name="Rectangle 8">
            <a:extLst>
              <a:ext uri="{FF2B5EF4-FFF2-40B4-BE49-F238E27FC236}">
                <a16:creationId xmlns:a16="http://schemas.microsoft.com/office/drawing/2014/main" id="{8EC34D5B-35C7-681C-8C1D-1F3235AFA5A1}"/>
              </a:ext>
            </a:extLst>
          </p:cNvPr>
          <p:cNvSpPr/>
          <p:nvPr/>
        </p:nvSpPr>
        <p:spPr>
          <a:xfrm>
            <a:off x="12768146" y="7672039"/>
            <a:ext cx="1773044" cy="457200"/>
          </a:xfrm>
          <a:prstGeom prst="rect">
            <a:avLst/>
          </a:prstGeom>
          <a:solidFill>
            <a:srgbClr val="2E2E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50063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5495" y="3361823"/>
            <a:ext cx="7736893" cy="1215377"/>
          </a:xfrm>
          <a:prstGeom prst="rect">
            <a:avLst/>
          </a:prstGeom>
          <a:noFill/>
          <a:ln/>
        </p:spPr>
        <p:txBody>
          <a:bodyPr wrap="square" lIns="0" tIns="0" rIns="0" bIns="0" rtlCol="0" anchor="t"/>
          <a:lstStyle/>
          <a:p>
            <a:pPr marL="0" indent="0">
              <a:lnSpc>
                <a:spcPts val="3300"/>
              </a:lnSpc>
              <a:buNone/>
            </a:pPr>
            <a:r>
              <a:rPr lang="en-US" sz="4000" dirty="0">
                <a:solidFill>
                  <a:srgbClr val="CBCCCE"/>
                </a:solidFill>
                <a:latin typeface="Instrument Sans Semi Bold" pitchFamily="34" charset="0"/>
                <a:ea typeface="Instrument Sans Semi Bold" pitchFamily="34" charset="-122"/>
                <a:cs typeface="Instrument Sans Semi Bold" pitchFamily="34" charset="-120"/>
              </a:rPr>
              <a:t>The Metaverse: Revolutionizing Virtual Communication</a:t>
            </a:r>
            <a:endParaRPr lang="en-US" sz="4000" dirty="0"/>
          </a:p>
        </p:txBody>
      </p:sp>
      <p:sp>
        <p:nvSpPr>
          <p:cNvPr id="4" name="Text 1"/>
          <p:cNvSpPr/>
          <p:nvPr/>
        </p:nvSpPr>
        <p:spPr>
          <a:xfrm>
            <a:off x="805967" y="4867777"/>
            <a:ext cx="7556421" cy="1088708"/>
          </a:xfrm>
          <a:prstGeom prst="rect">
            <a:avLst/>
          </a:prstGeom>
          <a:noFill/>
          <a:ln/>
        </p:spPr>
        <p:txBody>
          <a:bodyPr wrap="square" lIns="0" tIns="0" rIns="0" bIns="0" rtlCol="0" anchor="t"/>
          <a:lstStyle/>
          <a:p>
            <a:pPr marL="0" indent="0">
              <a:lnSpc>
                <a:spcPts val="2850"/>
              </a:lnSpc>
              <a:buNone/>
            </a:pPr>
            <a:r>
              <a:rPr lang="en-US" dirty="0">
                <a:solidFill>
                  <a:srgbClr val="CFD0D8"/>
                </a:solidFill>
                <a:latin typeface="Instrument Sans Medium" pitchFamily="34" charset="0"/>
                <a:ea typeface="Instrument Sans Medium" pitchFamily="34" charset="-122"/>
                <a:cs typeface="Instrument Sans Medium" pitchFamily="34" charset="-120"/>
              </a:rPr>
              <a:t>The metaverse, a rapidly evolving virtual world, is transforming how we communicate and interact. It's a new era of digital communication, where virtual and real worlds seamlessly converge.</a:t>
            </a:r>
            <a:endParaRPr lang="en-US" dirty="0"/>
          </a:p>
        </p:txBody>
      </p:sp>
      <p:sp>
        <p:nvSpPr>
          <p:cNvPr id="9" name="TextBox 8">
            <a:extLst>
              <a:ext uri="{FF2B5EF4-FFF2-40B4-BE49-F238E27FC236}">
                <a16:creationId xmlns:a16="http://schemas.microsoft.com/office/drawing/2014/main" id="{36A06D7F-4D2B-D159-92D3-C39BF10600FF}"/>
              </a:ext>
            </a:extLst>
          </p:cNvPr>
          <p:cNvSpPr txBox="1"/>
          <p:nvPr/>
        </p:nvSpPr>
        <p:spPr>
          <a:xfrm>
            <a:off x="715732" y="1393631"/>
            <a:ext cx="7315200" cy="609847"/>
          </a:xfrm>
          <a:prstGeom prst="rect">
            <a:avLst/>
          </a:prstGeom>
          <a:noFill/>
        </p:spPr>
        <p:txBody>
          <a:bodyPr wrap="square">
            <a:spAutoFit/>
          </a:bodyPr>
          <a:lstStyle/>
          <a:p>
            <a:pPr marL="0" indent="0">
              <a:lnSpc>
                <a:spcPts val="3300"/>
              </a:lnSpc>
              <a:buNone/>
            </a:pPr>
            <a:r>
              <a:rPr lang="en-US" sz="6000" dirty="0">
                <a:solidFill>
                  <a:srgbClr val="CBCCCE"/>
                </a:solidFill>
                <a:latin typeface="Instrument Sans Semi Bold" pitchFamily="34" charset="0"/>
                <a:ea typeface="Instrument Sans Semi Bold" pitchFamily="34" charset="-122"/>
                <a:cs typeface="Instrument Sans Semi Bold" pitchFamily="34" charset="-120"/>
              </a:rPr>
              <a:t>Introduction</a:t>
            </a:r>
            <a:endParaRPr lang="en-US" sz="6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78255"/>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Understanding the Metaverse: What, Why, and How</a:t>
            </a:r>
            <a:endParaRPr lang="en-US" sz="4450" dirty="0"/>
          </a:p>
        </p:txBody>
      </p:sp>
      <p:sp>
        <p:nvSpPr>
          <p:cNvPr id="3" name="Text 1"/>
          <p:cNvSpPr/>
          <p:nvPr/>
        </p:nvSpPr>
        <p:spPr>
          <a:xfrm>
            <a:off x="793790" y="326278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What</a:t>
            </a:r>
            <a:endParaRPr lang="en-US" sz="2200" dirty="0"/>
          </a:p>
        </p:txBody>
      </p:sp>
      <p:sp>
        <p:nvSpPr>
          <p:cNvPr id="4" name="Text 2"/>
          <p:cNvSpPr/>
          <p:nvPr/>
        </p:nvSpPr>
        <p:spPr>
          <a:xfrm>
            <a:off x="793790" y="3843933"/>
            <a:ext cx="3978116" cy="290322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metaverse is a collective virtual shared space where people can interact with each other, create, and participate in experiences using avatars. This virtual world uses augmented reality (AR) and virtual reality (VR) technologies to create immersive experiences.</a:t>
            </a:r>
            <a:endParaRPr lang="en-US" sz="1750" dirty="0"/>
          </a:p>
        </p:txBody>
      </p:sp>
      <p:sp>
        <p:nvSpPr>
          <p:cNvPr id="5" name="Text 3"/>
          <p:cNvSpPr/>
          <p:nvPr/>
        </p:nvSpPr>
        <p:spPr>
          <a:xfrm>
            <a:off x="5332928" y="326278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Why</a:t>
            </a:r>
            <a:endParaRPr lang="en-US" sz="2200" dirty="0"/>
          </a:p>
        </p:txBody>
      </p:sp>
      <p:sp>
        <p:nvSpPr>
          <p:cNvPr id="6" name="Text 4"/>
          <p:cNvSpPr/>
          <p:nvPr/>
        </p:nvSpPr>
        <p:spPr>
          <a:xfrm>
            <a:off x="5332928" y="3843933"/>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metaverse offers a platform for virtual collaboration, communication, and social interactions, transcending geographical limitations and fostering a sense of presence and community.</a:t>
            </a:r>
            <a:endParaRPr lang="en-US" sz="1750" dirty="0"/>
          </a:p>
        </p:txBody>
      </p:sp>
      <p:sp>
        <p:nvSpPr>
          <p:cNvPr id="7" name="Text 5"/>
          <p:cNvSpPr/>
          <p:nvPr/>
        </p:nvSpPr>
        <p:spPr>
          <a:xfrm>
            <a:off x="9872067" y="326278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How</a:t>
            </a:r>
            <a:endParaRPr lang="en-US" sz="2200" dirty="0"/>
          </a:p>
        </p:txBody>
      </p:sp>
      <p:sp>
        <p:nvSpPr>
          <p:cNvPr id="8" name="Text 6"/>
          <p:cNvSpPr/>
          <p:nvPr/>
        </p:nvSpPr>
        <p:spPr>
          <a:xfrm>
            <a:off x="9872067" y="3843933"/>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metaverse is built on blockchain technology, which enables the creation of decentralized virtual economies and fosters trust and transparency.</a:t>
            </a:r>
            <a:endParaRPr lang="en-US" sz="1750" dirty="0"/>
          </a:p>
        </p:txBody>
      </p:sp>
      <p:sp>
        <p:nvSpPr>
          <p:cNvPr id="10" name="Rectangle 9">
            <a:extLst>
              <a:ext uri="{FF2B5EF4-FFF2-40B4-BE49-F238E27FC236}">
                <a16:creationId xmlns:a16="http://schemas.microsoft.com/office/drawing/2014/main" id="{1B7E2060-AEE1-C89A-2A34-46BA7649975F}"/>
              </a:ext>
            </a:extLst>
          </p:cNvPr>
          <p:cNvSpPr/>
          <p:nvPr/>
        </p:nvSpPr>
        <p:spPr>
          <a:xfrm>
            <a:off x="12768146" y="7672039"/>
            <a:ext cx="1773044" cy="457200"/>
          </a:xfrm>
          <a:prstGeom prst="rect">
            <a:avLst/>
          </a:prstGeom>
          <a:solidFill>
            <a:srgbClr val="2E2E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00445" y="1029772"/>
            <a:ext cx="13229511" cy="1250633"/>
          </a:xfrm>
          <a:prstGeom prst="rect">
            <a:avLst/>
          </a:prstGeom>
          <a:noFill/>
          <a:ln/>
        </p:spPr>
        <p:txBody>
          <a:bodyPr wrap="square" lIns="0" tIns="0" rIns="0" bIns="0" rtlCol="0" anchor="t"/>
          <a:lstStyle/>
          <a:p>
            <a:pPr marL="0" indent="0">
              <a:lnSpc>
                <a:spcPts val="4900"/>
              </a:lnSpc>
              <a:buNone/>
            </a:pPr>
            <a:r>
              <a:rPr lang="en-US" sz="3900" dirty="0">
                <a:solidFill>
                  <a:srgbClr val="CBCCCE"/>
                </a:solidFill>
                <a:latin typeface="Instrument Sans Semi Bold" pitchFamily="34" charset="0"/>
                <a:ea typeface="Instrument Sans Semi Bold" pitchFamily="34" charset="-122"/>
                <a:cs typeface="Instrument Sans Semi Bold" pitchFamily="34" charset="-120"/>
              </a:rPr>
              <a:t>Immersive Experiences: Blending the Physical and Digital</a:t>
            </a:r>
            <a:endParaRPr lang="en-US" sz="3900" dirty="0"/>
          </a:p>
        </p:txBody>
      </p:sp>
      <p:pic>
        <p:nvPicPr>
          <p:cNvPr id="3" name="Image 0" descr="preencoded.png"/>
          <p:cNvPicPr>
            <a:picLocks noChangeAspect="1"/>
          </p:cNvPicPr>
          <p:nvPr/>
        </p:nvPicPr>
        <p:blipFill>
          <a:blip r:embed="rId3"/>
          <a:stretch>
            <a:fillRect/>
          </a:stretch>
        </p:blipFill>
        <p:spPr>
          <a:xfrm>
            <a:off x="2916317" y="2680573"/>
            <a:ext cx="2182773" cy="1473041"/>
          </a:xfrm>
          <a:prstGeom prst="rect">
            <a:avLst/>
          </a:prstGeom>
        </p:spPr>
      </p:pic>
      <p:sp>
        <p:nvSpPr>
          <p:cNvPr id="4" name="Text 1"/>
          <p:cNvSpPr/>
          <p:nvPr/>
        </p:nvSpPr>
        <p:spPr>
          <a:xfrm>
            <a:off x="3959185" y="3407807"/>
            <a:ext cx="96917" cy="400169"/>
          </a:xfrm>
          <a:prstGeom prst="rect">
            <a:avLst/>
          </a:prstGeom>
          <a:noFill/>
          <a:ln/>
        </p:spPr>
        <p:txBody>
          <a:bodyPr wrap="none" lIns="0" tIns="0" rIns="0" bIns="0" rtlCol="0" anchor="t"/>
          <a:lstStyle/>
          <a:p>
            <a:pPr marL="0" indent="0" algn="ctr">
              <a:lnSpc>
                <a:spcPts val="3150"/>
              </a:lnSpc>
              <a:buNone/>
            </a:pPr>
            <a:r>
              <a:rPr lang="en-US" sz="1950" dirty="0">
                <a:solidFill>
                  <a:srgbClr val="CFD0D8"/>
                </a:solidFill>
                <a:latin typeface="Instrument Sans Semi Bold" pitchFamily="34" charset="0"/>
                <a:ea typeface="Instrument Sans Semi Bold" pitchFamily="34" charset="-122"/>
                <a:cs typeface="Instrument Sans Semi Bold" pitchFamily="34" charset="-120"/>
              </a:rPr>
              <a:t>1</a:t>
            </a:r>
            <a:endParaRPr lang="en-US" sz="1950" dirty="0"/>
          </a:p>
        </p:txBody>
      </p:sp>
      <p:sp>
        <p:nvSpPr>
          <p:cNvPr id="5" name="Text 2"/>
          <p:cNvSpPr/>
          <p:nvPr/>
        </p:nvSpPr>
        <p:spPr>
          <a:xfrm>
            <a:off x="5299115" y="2880598"/>
            <a:ext cx="2501741" cy="312658"/>
          </a:xfrm>
          <a:prstGeom prst="rect">
            <a:avLst/>
          </a:prstGeom>
          <a:noFill/>
          <a:ln/>
        </p:spPr>
        <p:txBody>
          <a:bodyPr wrap="none" lIns="0" tIns="0" rIns="0" bIns="0" rtlCol="0" anchor="t"/>
          <a:lstStyle/>
          <a:p>
            <a:pPr marL="0" indent="0" algn="l">
              <a:lnSpc>
                <a:spcPts val="2450"/>
              </a:lnSpc>
              <a:buNone/>
            </a:pPr>
            <a:r>
              <a:rPr lang="en-US" sz="1950" dirty="0">
                <a:solidFill>
                  <a:srgbClr val="CFD0D8"/>
                </a:solidFill>
                <a:latin typeface="Instrument Sans Semi Bold" pitchFamily="34" charset="0"/>
                <a:ea typeface="Instrument Sans Semi Bold" pitchFamily="34" charset="-122"/>
                <a:cs typeface="Instrument Sans Semi Bold" pitchFamily="34" charset="-120"/>
              </a:rPr>
              <a:t>Virtual Reality</a:t>
            </a:r>
            <a:endParaRPr lang="en-US" sz="1950" dirty="0"/>
          </a:p>
        </p:txBody>
      </p:sp>
      <p:sp>
        <p:nvSpPr>
          <p:cNvPr id="6" name="Text 3"/>
          <p:cNvSpPr/>
          <p:nvPr/>
        </p:nvSpPr>
        <p:spPr>
          <a:xfrm>
            <a:off x="5299115" y="3313271"/>
            <a:ext cx="8430816" cy="640318"/>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Users wear VR headsets for an immersive 3D experience, transporting them to virtual environments.</a:t>
            </a:r>
            <a:endParaRPr lang="en-US" sz="1550" dirty="0"/>
          </a:p>
        </p:txBody>
      </p:sp>
      <p:sp>
        <p:nvSpPr>
          <p:cNvPr id="7" name="Shape 4"/>
          <p:cNvSpPr/>
          <p:nvPr/>
        </p:nvSpPr>
        <p:spPr>
          <a:xfrm>
            <a:off x="5149096" y="4169093"/>
            <a:ext cx="8730853" cy="11430"/>
          </a:xfrm>
          <a:prstGeom prst="roundRect">
            <a:avLst>
              <a:gd name="adj" fmla="val 735431"/>
            </a:avLst>
          </a:prstGeom>
          <a:solidFill>
            <a:srgbClr val="56565B"/>
          </a:solidFill>
          <a:ln/>
        </p:spPr>
      </p:sp>
      <p:pic>
        <p:nvPicPr>
          <p:cNvPr id="8" name="Image 1" descr="preencoded.png"/>
          <p:cNvPicPr>
            <a:picLocks noChangeAspect="1"/>
          </p:cNvPicPr>
          <p:nvPr/>
        </p:nvPicPr>
        <p:blipFill>
          <a:blip r:embed="rId4"/>
          <a:stretch>
            <a:fillRect/>
          </a:stretch>
        </p:blipFill>
        <p:spPr>
          <a:xfrm>
            <a:off x="1824871" y="4203621"/>
            <a:ext cx="4365665" cy="1473041"/>
          </a:xfrm>
          <a:prstGeom prst="rect">
            <a:avLst/>
          </a:prstGeom>
        </p:spPr>
      </p:pic>
      <p:sp>
        <p:nvSpPr>
          <p:cNvPr id="9" name="Text 5"/>
          <p:cNvSpPr/>
          <p:nvPr/>
        </p:nvSpPr>
        <p:spPr>
          <a:xfrm>
            <a:off x="3937873" y="4739997"/>
            <a:ext cx="139422" cy="400169"/>
          </a:xfrm>
          <a:prstGeom prst="rect">
            <a:avLst/>
          </a:prstGeom>
          <a:noFill/>
          <a:ln/>
        </p:spPr>
        <p:txBody>
          <a:bodyPr wrap="none" lIns="0" tIns="0" rIns="0" bIns="0" rtlCol="0" anchor="t"/>
          <a:lstStyle/>
          <a:p>
            <a:pPr marL="0" indent="0" algn="ctr">
              <a:lnSpc>
                <a:spcPts val="3150"/>
              </a:lnSpc>
              <a:buNone/>
            </a:pPr>
            <a:r>
              <a:rPr lang="en-US" sz="1950" dirty="0">
                <a:solidFill>
                  <a:srgbClr val="CFD0D8"/>
                </a:solidFill>
                <a:latin typeface="Instrument Sans Semi Bold" pitchFamily="34" charset="0"/>
                <a:ea typeface="Instrument Sans Semi Bold" pitchFamily="34" charset="-122"/>
                <a:cs typeface="Instrument Sans Semi Bold" pitchFamily="34" charset="-120"/>
              </a:rPr>
              <a:t>2</a:t>
            </a:r>
            <a:endParaRPr lang="en-US" sz="1950" dirty="0"/>
          </a:p>
        </p:txBody>
      </p:sp>
      <p:sp>
        <p:nvSpPr>
          <p:cNvPr id="10" name="Text 6"/>
          <p:cNvSpPr/>
          <p:nvPr/>
        </p:nvSpPr>
        <p:spPr>
          <a:xfrm>
            <a:off x="6390561" y="4403646"/>
            <a:ext cx="2501741" cy="312658"/>
          </a:xfrm>
          <a:prstGeom prst="rect">
            <a:avLst/>
          </a:prstGeom>
          <a:noFill/>
          <a:ln/>
        </p:spPr>
        <p:txBody>
          <a:bodyPr wrap="none" lIns="0" tIns="0" rIns="0" bIns="0" rtlCol="0" anchor="t"/>
          <a:lstStyle/>
          <a:p>
            <a:pPr marL="0" indent="0" algn="l">
              <a:lnSpc>
                <a:spcPts val="2450"/>
              </a:lnSpc>
              <a:buNone/>
            </a:pPr>
            <a:r>
              <a:rPr lang="en-US" sz="1950" dirty="0">
                <a:solidFill>
                  <a:srgbClr val="CFD0D8"/>
                </a:solidFill>
                <a:latin typeface="Instrument Sans Semi Bold" pitchFamily="34" charset="0"/>
                <a:ea typeface="Instrument Sans Semi Bold" pitchFamily="34" charset="-122"/>
                <a:cs typeface="Instrument Sans Semi Bold" pitchFamily="34" charset="-120"/>
              </a:rPr>
              <a:t>Augmented Reality</a:t>
            </a:r>
            <a:endParaRPr lang="en-US" sz="1950" dirty="0"/>
          </a:p>
        </p:txBody>
      </p:sp>
      <p:sp>
        <p:nvSpPr>
          <p:cNvPr id="11" name="Text 7"/>
          <p:cNvSpPr/>
          <p:nvPr/>
        </p:nvSpPr>
        <p:spPr>
          <a:xfrm>
            <a:off x="6390561" y="4836319"/>
            <a:ext cx="7339370" cy="640318"/>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AR overlays digital information onto the real world through devices like smartphones and smart glasses.</a:t>
            </a:r>
            <a:endParaRPr lang="en-US" sz="1550" dirty="0"/>
          </a:p>
        </p:txBody>
      </p:sp>
      <p:sp>
        <p:nvSpPr>
          <p:cNvPr id="12" name="Shape 8"/>
          <p:cNvSpPr/>
          <p:nvPr/>
        </p:nvSpPr>
        <p:spPr>
          <a:xfrm>
            <a:off x="6240542" y="5692140"/>
            <a:ext cx="7639407" cy="11430"/>
          </a:xfrm>
          <a:prstGeom prst="roundRect">
            <a:avLst>
              <a:gd name="adj" fmla="val 735431"/>
            </a:avLst>
          </a:prstGeom>
          <a:solidFill>
            <a:srgbClr val="56565B"/>
          </a:solidFill>
          <a:ln/>
        </p:spPr>
      </p:sp>
      <p:pic>
        <p:nvPicPr>
          <p:cNvPr id="13" name="Image 2" descr="preencoded.png"/>
          <p:cNvPicPr>
            <a:picLocks noChangeAspect="1"/>
          </p:cNvPicPr>
          <p:nvPr/>
        </p:nvPicPr>
        <p:blipFill>
          <a:blip r:embed="rId5"/>
          <a:stretch>
            <a:fillRect/>
          </a:stretch>
        </p:blipFill>
        <p:spPr>
          <a:xfrm>
            <a:off x="733425" y="5726668"/>
            <a:ext cx="6548557" cy="1473041"/>
          </a:xfrm>
          <a:prstGeom prst="rect">
            <a:avLst/>
          </a:prstGeom>
        </p:spPr>
      </p:pic>
      <p:sp>
        <p:nvSpPr>
          <p:cNvPr id="14" name="Text 9"/>
          <p:cNvSpPr/>
          <p:nvPr/>
        </p:nvSpPr>
        <p:spPr>
          <a:xfrm>
            <a:off x="3935254" y="6263045"/>
            <a:ext cx="144899" cy="400169"/>
          </a:xfrm>
          <a:prstGeom prst="rect">
            <a:avLst/>
          </a:prstGeom>
          <a:noFill/>
          <a:ln/>
        </p:spPr>
        <p:txBody>
          <a:bodyPr wrap="none" lIns="0" tIns="0" rIns="0" bIns="0" rtlCol="0" anchor="t"/>
          <a:lstStyle/>
          <a:p>
            <a:pPr marL="0" indent="0" algn="ctr">
              <a:lnSpc>
                <a:spcPts val="3150"/>
              </a:lnSpc>
              <a:buNone/>
            </a:pPr>
            <a:r>
              <a:rPr lang="en-US" sz="1950" dirty="0">
                <a:solidFill>
                  <a:srgbClr val="CFD0D8"/>
                </a:solidFill>
                <a:latin typeface="Instrument Sans Semi Bold" pitchFamily="34" charset="0"/>
                <a:ea typeface="Instrument Sans Semi Bold" pitchFamily="34" charset="-122"/>
                <a:cs typeface="Instrument Sans Semi Bold" pitchFamily="34" charset="-120"/>
              </a:rPr>
              <a:t>3</a:t>
            </a:r>
            <a:endParaRPr lang="en-US" sz="1950" dirty="0"/>
          </a:p>
        </p:txBody>
      </p:sp>
      <p:sp>
        <p:nvSpPr>
          <p:cNvPr id="15" name="Text 10"/>
          <p:cNvSpPr/>
          <p:nvPr/>
        </p:nvSpPr>
        <p:spPr>
          <a:xfrm>
            <a:off x="7482007" y="5926693"/>
            <a:ext cx="2501741" cy="312658"/>
          </a:xfrm>
          <a:prstGeom prst="rect">
            <a:avLst/>
          </a:prstGeom>
          <a:noFill/>
          <a:ln/>
        </p:spPr>
        <p:txBody>
          <a:bodyPr wrap="none" lIns="0" tIns="0" rIns="0" bIns="0" rtlCol="0" anchor="t"/>
          <a:lstStyle/>
          <a:p>
            <a:pPr marL="0" indent="0" algn="l">
              <a:lnSpc>
                <a:spcPts val="2450"/>
              </a:lnSpc>
              <a:buNone/>
            </a:pPr>
            <a:r>
              <a:rPr lang="en-US" sz="1950" dirty="0">
                <a:solidFill>
                  <a:srgbClr val="CFD0D8"/>
                </a:solidFill>
                <a:latin typeface="Instrument Sans Semi Bold" pitchFamily="34" charset="0"/>
                <a:ea typeface="Instrument Sans Semi Bold" pitchFamily="34" charset="-122"/>
                <a:cs typeface="Instrument Sans Semi Bold" pitchFamily="34" charset="-120"/>
              </a:rPr>
              <a:t>Mixed Reality</a:t>
            </a:r>
            <a:endParaRPr lang="en-US" sz="1950" dirty="0"/>
          </a:p>
        </p:txBody>
      </p:sp>
      <p:sp>
        <p:nvSpPr>
          <p:cNvPr id="16" name="Text 11"/>
          <p:cNvSpPr/>
          <p:nvPr/>
        </p:nvSpPr>
        <p:spPr>
          <a:xfrm>
            <a:off x="7482007" y="6359366"/>
            <a:ext cx="6247924" cy="640318"/>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MR combines elements of both AR and VR, creating a hybrid world where virtual objects interact with real-world environments.</a:t>
            </a:r>
            <a:endParaRPr lang="en-US" sz="1550" dirty="0"/>
          </a:p>
        </p:txBody>
      </p:sp>
      <p:sp>
        <p:nvSpPr>
          <p:cNvPr id="19" name="Rectangle 18">
            <a:extLst>
              <a:ext uri="{FF2B5EF4-FFF2-40B4-BE49-F238E27FC236}">
                <a16:creationId xmlns:a16="http://schemas.microsoft.com/office/drawing/2014/main" id="{155B3A6A-A2A0-7A7D-8631-CF906B43179E}"/>
              </a:ext>
            </a:extLst>
          </p:cNvPr>
          <p:cNvSpPr/>
          <p:nvPr/>
        </p:nvSpPr>
        <p:spPr>
          <a:xfrm>
            <a:off x="12768146" y="7672039"/>
            <a:ext cx="1773044" cy="457200"/>
          </a:xfrm>
          <a:prstGeom prst="rect">
            <a:avLst/>
          </a:prstGeom>
          <a:solidFill>
            <a:srgbClr val="2E2E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24827"/>
          </a:xfrm>
          <a:prstGeom prst="rect">
            <a:avLst/>
          </a:prstGeom>
        </p:spPr>
      </p:pic>
      <p:sp>
        <p:nvSpPr>
          <p:cNvPr id="3" name="Text 0"/>
          <p:cNvSpPr/>
          <p:nvPr/>
        </p:nvSpPr>
        <p:spPr>
          <a:xfrm>
            <a:off x="678894" y="2959775"/>
            <a:ext cx="13272611" cy="1212294"/>
          </a:xfrm>
          <a:prstGeom prst="rect">
            <a:avLst/>
          </a:prstGeom>
          <a:noFill/>
          <a:ln/>
        </p:spPr>
        <p:txBody>
          <a:bodyPr wrap="square" lIns="0" tIns="0" rIns="0" bIns="0" rtlCol="0" anchor="t"/>
          <a:lstStyle/>
          <a:p>
            <a:pPr marL="0" indent="0">
              <a:lnSpc>
                <a:spcPts val="4750"/>
              </a:lnSpc>
              <a:buNone/>
            </a:pPr>
            <a:r>
              <a:rPr lang="en-US" sz="3800" dirty="0">
                <a:solidFill>
                  <a:srgbClr val="CBCCCE"/>
                </a:solidFill>
                <a:latin typeface="Instrument Sans Semi Bold" pitchFamily="34" charset="0"/>
                <a:ea typeface="Instrument Sans Semi Bold" pitchFamily="34" charset="-122"/>
                <a:cs typeface="Instrument Sans Semi Bold" pitchFamily="34" charset="-120"/>
              </a:rPr>
              <a:t>Virtual Collaboration: Redefining Teamwork and Productivity</a:t>
            </a:r>
            <a:endParaRPr lang="en-US" sz="3800" dirty="0"/>
          </a:p>
        </p:txBody>
      </p:sp>
      <p:pic>
        <p:nvPicPr>
          <p:cNvPr id="4" name="Image 1" descr="preencoded.png"/>
          <p:cNvPicPr>
            <a:picLocks noChangeAspect="1"/>
          </p:cNvPicPr>
          <p:nvPr/>
        </p:nvPicPr>
        <p:blipFill>
          <a:blip r:embed="rId4"/>
          <a:stretch>
            <a:fillRect/>
          </a:stretch>
        </p:blipFill>
        <p:spPr>
          <a:xfrm>
            <a:off x="678894" y="4462939"/>
            <a:ext cx="4424124" cy="775930"/>
          </a:xfrm>
          <a:prstGeom prst="rect">
            <a:avLst/>
          </a:prstGeom>
        </p:spPr>
      </p:pic>
      <p:sp>
        <p:nvSpPr>
          <p:cNvPr id="5" name="Text 1"/>
          <p:cNvSpPr/>
          <p:nvPr/>
        </p:nvSpPr>
        <p:spPr>
          <a:xfrm>
            <a:off x="872847" y="5529739"/>
            <a:ext cx="2497336" cy="303133"/>
          </a:xfrm>
          <a:prstGeom prst="rect">
            <a:avLst/>
          </a:prstGeom>
          <a:noFill/>
          <a:ln/>
        </p:spPr>
        <p:txBody>
          <a:bodyPr wrap="none" lIns="0" tIns="0" rIns="0" bIns="0" rtlCol="0" anchor="t"/>
          <a:lstStyle/>
          <a:p>
            <a:pPr marL="0" indent="0" algn="l">
              <a:lnSpc>
                <a:spcPts val="2350"/>
              </a:lnSpc>
              <a:buNone/>
            </a:pPr>
            <a:r>
              <a:rPr lang="en-US" sz="1900" dirty="0">
                <a:solidFill>
                  <a:srgbClr val="CFD0D8"/>
                </a:solidFill>
                <a:latin typeface="Instrument Sans Semi Bold" pitchFamily="34" charset="0"/>
                <a:ea typeface="Instrument Sans Semi Bold" pitchFamily="34" charset="-122"/>
                <a:cs typeface="Instrument Sans Semi Bold" pitchFamily="34" charset="-120"/>
              </a:rPr>
              <a:t>Remote Collaboration</a:t>
            </a:r>
            <a:endParaRPr lang="en-US" sz="1900" dirty="0"/>
          </a:p>
        </p:txBody>
      </p:sp>
      <p:sp>
        <p:nvSpPr>
          <p:cNvPr id="6" name="Text 2"/>
          <p:cNvSpPr/>
          <p:nvPr/>
        </p:nvSpPr>
        <p:spPr>
          <a:xfrm>
            <a:off x="872847" y="5949196"/>
            <a:ext cx="4036219" cy="1551384"/>
          </a:xfrm>
          <a:prstGeom prst="rect">
            <a:avLst/>
          </a:prstGeom>
          <a:noFill/>
          <a:ln/>
        </p:spPr>
        <p:txBody>
          <a:bodyPr wrap="square" lIns="0" tIns="0" rIns="0" bIns="0" rtlCol="0" anchor="t"/>
          <a:lstStyle/>
          <a:p>
            <a:pPr marL="0" indent="0" algn="l">
              <a:lnSpc>
                <a:spcPts val="2400"/>
              </a:lnSpc>
              <a:buNone/>
            </a:pPr>
            <a:r>
              <a:rPr lang="en-US" sz="1500" dirty="0">
                <a:solidFill>
                  <a:srgbClr val="CFD0D8"/>
                </a:solidFill>
                <a:latin typeface="Instrument Sans Medium" pitchFamily="34" charset="0"/>
                <a:ea typeface="Instrument Sans Medium" pitchFamily="34" charset="-122"/>
                <a:cs typeface="Instrument Sans Medium" pitchFamily="34" charset="-120"/>
              </a:rPr>
              <a:t>The metaverse enables seamless communication and collaboration between geographically dispersed teams, facilitating virtual meetings, brainstorming sessions, and project management.</a:t>
            </a:r>
            <a:endParaRPr lang="en-US" sz="1500" dirty="0"/>
          </a:p>
        </p:txBody>
      </p:sp>
      <p:pic>
        <p:nvPicPr>
          <p:cNvPr id="7" name="Image 2" descr="preencoded.png"/>
          <p:cNvPicPr>
            <a:picLocks noChangeAspect="1"/>
          </p:cNvPicPr>
          <p:nvPr/>
        </p:nvPicPr>
        <p:blipFill>
          <a:blip r:embed="rId5"/>
          <a:stretch>
            <a:fillRect/>
          </a:stretch>
        </p:blipFill>
        <p:spPr>
          <a:xfrm>
            <a:off x="5103019" y="4462939"/>
            <a:ext cx="4424243" cy="775930"/>
          </a:xfrm>
          <a:prstGeom prst="rect">
            <a:avLst/>
          </a:prstGeom>
        </p:spPr>
      </p:pic>
      <p:sp>
        <p:nvSpPr>
          <p:cNvPr id="8" name="Text 3"/>
          <p:cNvSpPr/>
          <p:nvPr/>
        </p:nvSpPr>
        <p:spPr>
          <a:xfrm>
            <a:off x="5296972" y="5529739"/>
            <a:ext cx="3431143" cy="303133"/>
          </a:xfrm>
          <a:prstGeom prst="rect">
            <a:avLst/>
          </a:prstGeom>
          <a:noFill/>
          <a:ln/>
        </p:spPr>
        <p:txBody>
          <a:bodyPr wrap="none" lIns="0" tIns="0" rIns="0" bIns="0" rtlCol="0" anchor="t"/>
          <a:lstStyle/>
          <a:p>
            <a:pPr marL="0" indent="0" algn="l">
              <a:lnSpc>
                <a:spcPts val="2350"/>
              </a:lnSpc>
              <a:buNone/>
            </a:pPr>
            <a:r>
              <a:rPr lang="en-US" sz="1900" dirty="0">
                <a:solidFill>
                  <a:srgbClr val="CFD0D8"/>
                </a:solidFill>
                <a:latin typeface="Instrument Sans Semi Bold" pitchFamily="34" charset="0"/>
                <a:ea typeface="Instrument Sans Semi Bold" pitchFamily="34" charset="-122"/>
                <a:cs typeface="Instrument Sans Semi Bold" pitchFamily="34" charset="-120"/>
              </a:rPr>
              <a:t>Virtual Training and Education</a:t>
            </a:r>
            <a:endParaRPr lang="en-US" sz="1900" dirty="0"/>
          </a:p>
        </p:txBody>
      </p:sp>
      <p:sp>
        <p:nvSpPr>
          <p:cNvPr id="9" name="Text 4"/>
          <p:cNvSpPr/>
          <p:nvPr/>
        </p:nvSpPr>
        <p:spPr>
          <a:xfrm>
            <a:off x="5296972" y="5949196"/>
            <a:ext cx="4036338" cy="1241108"/>
          </a:xfrm>
          <a:prstGeom prst="rect">
            <a:avLst/>
          </a:prstGeom>
          <a:noFill/>
          <a:ln/>
        </p:spPr>
        <p:txBody>
          <a:bodyPr wrap="square" lIns="0" tIns="0" rIns="0" bIns="0" rtlCol="0" anchor="t"/>
          <a:lstStyle/>
          <a:p>
            <a:pPr marL="0" indent="0" algn="l">
              <a:lnSpc>
                <a:spcPts val="2400"/>
              </a:lnSpc>
              <a:buNone/>
            </a:pPr>
            <a:r>
              <a:rPr lang="en-US" sz="1500" dirty="0">
                <a:solidFill>
                  <a:srgbClr val="CFD0D8"/>
                </a:solidFill>
                <a:latin typeface="Instrument Sans Medium" pitchFamily="34" charset="0"/>
                <a:ea typeface="Instrument Sans Medium" pitchFamily="34" charset="-122"/>
                <a:cs typeface="Instrument Sans Medium" pitchFamily="34" charset="-120"/>
              </a:rPr>
              <a:t>The metaverse provides immersive learning environments for training, simulations, and educational programs, enhancing engagement and knowledge retention.</a:t>
            </a:r>
            <a:endParaRPr lang="en-US" sz="1500" dirty="0"/>
          </a:p>
        </p:txBody>
      </p:sp>
      <p:pic>
        <p:nvPicPr>
          <p:cNvPr id="10" name="Image 3" descr="preencoded.png"/>
          <p:cNvPicPr>
            <a:picLocks noChangeAspect="1"/>
          </p:cNvPicPr>
          <p:nvPr/>
        </p:nvPicPr>
        <p:blipFill>
          <a:blip r:embed="rId6"/>
          <a:stretch>
            <a:fillRect/>
          </a:stretch>
        </p:blipFill>
        <p:spPr>
          <a:xfrm>
            <a:off x="9527262" y="4462939"/>
            <a:ext cx="4424243" cy="775930"/>
          </a:xfrm>
          <a:prstGeom prst="rect">
            <a:avLst/>
          </a:prstGeom>
        </p:spPr>
      </p:pic>
      <p:sp>
        <p:nvSpPr>
          <p:cNvPr id="11" name="Text 5"/>
          <p:cNvSpPr/>
          <p:nvPr/>
        </p:nvSpPr>
        <p:spPr>
          <a:xfrm>
            <a:off x="9721215" y="5529739"/>
            <a:ext cx="3578304" cy="303133"/>
          </a:xfrm>
          <a:prstGeom prst="rect">
            <a:avLst/>
          </a:prstGeom>
          <a:noFill/>
          <a:ln/>
        </p:spPr>
        <p:txBody>
          <a:bodyPr wrap="none" lIns="0" tIns="0" rIns="0" bIns="0" rtlCol="0" anchor="t"/>
          <a:lstStyle/>
          <a:p>
            <a:pPr marL="0" indent="0" algn="l">
              <a:lnSpc>
                <a:spcPts val="2350"/>
              </a:lnSpc>
              <a:buNone/>
            </a:pPr>
            <a:r>
              <a:rPr lang="en-US" sz="1900" dirty="0">
                <a:solidFill>
                  <a:srgbClr val="CFD0D8"/>
                </a:solidFill>
                <a:latin typeface="Instrument Sans Semi Bold" pitchFamily="34" charset="0"/>
                <a:ea typeface="Instrument Sans Semi Bold" pitchFamily="34" charset="-122"/>
                <a:cs typeface="Instrument Sans Semi Bold" pitchFamily="34" charset="-120"/>
              </a:rPr>
              <a:t>Virtual Events and Conferences</a:t>
            </a:r>
            <a:endParaRPr lang="en-US" sz="1900" dirty="0"/>
          </a:p>
        </p:txBody>
      </p:sp>
      <p:sp>
        <p:nvSpPr>
          <p:cNvPr id="12" name="Text 6"/>
          <p:cNvSpPr/>
          <p:nvPr/>
        </p:nvSpPr>
        <p:spPr>
          <a:xfrm>
            <a:off x="9721215" y="5949196"/>
            <a:ext cx="4036338" cy="1241108"/>
          </a:xfrm>
          <a:prstGeom prst="rect">
            <a:avLst/>
          </a:prstGeom>
          <a:noFill/>
          <a:ln/>
        </p:spPr>
        <p:txBody>
          <a:bodyPr wrap="square" lIns="0" tIns="0" rIns="0" bIns="0" rtlCol="0" anchor="t"/>
          <a:lstStyle/>
          <a:p>
            <a:pPr marL="0" indent="0" algn="l">
              <a:lnSpc>
                <a:spcPts val="2400"/>
              </a:lnSpc>
              <a:buNone/>
            </a:pPr>
            <a:r>
              <a:rPr lang="en-US" sz="1500" dirty="0">
                <a:solidFill>
                  <a:srgbClr val="CFD0D8"/>
                </a:solidFill>
                <a:latin typeface="Instrument Sans Medium" pitchFamily="34" charset="0"/>
                <a:ea typeface="Instrument Sans Medium" pitchFamily="34" charset="-122"/>
                <a:cs typeface="Instrument Sans Medium" pitchFamily="34" charset="-120"/>
              </a:rPr>
              <a:t>The metaverse offers a platform for hosting virtual events, conferences, and exhibitions, allowing for global participation and interactive experiences.</a:t>
            </a:r>
            <a:endParaRPr lang="en-US" sz="1500" dirty="0"/>
          </a:p>
        </p:txBody>
      </p:sp>
      <p:sp>
        <p:nvSpPr>
          <p:cNvPr id="14" name="Rectangle 13">
            <a:extLst>
              <a:ext uri="{FF2B5EF4-FFF2-40B4-BE49-F238E27FC236}">
                <a16:creationId xmlns:a16="http://schemas.microsoft.com/office/drawing/2014/main" id="{2F2BAC30-AB29-3B7C-04BE-AE2CDF61603D}"/>
              </a:ext>
            </a:extLst>
          </p:cNvPr>
          <p:cNvSpPr/>
          <p:nvPr/>
        </p:nvSpPr>
        <p:spPr>
          <a:xfrm>
            <a:off x="12768146" y="7672039"/>
            <a:ext cx="1773044" cy="457200"/>
          </a:xfrm>
          <a:prstGeom prst="rect">
            <a:avLst/>
          </a:prstGeom>
          <a:solidFill>
            <a:srgbClr val="2E2E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3303" y="560903"/>
            <a:ext cx="7717393" cy="1273969"/>
          </a:xfrm>
          <a:prstGeom prst="rect">
            <a:avLst/>
          </a:prstGeom>
          <a:noFill/>
          <a:ln/>
        </p:spPr>
        <p:txBody>
          <a:bodyPr wrap="square" lIns="0" tIns="0" rIns="0" bIns="0" rtlCol="0" anchor="t"/>
          <a:lstStyle/>
          <a:p>
            <a:pPr marL="0" indent="0">
              <a:lnSpc>
                <a:spcPts val="5000"/>
              </a:lnSpc>
              <a:buNone/>
            </a:pPr>
            <a:r>
              <a:rPr lang="en-US" sz="4000" dirty="0">
                <a:solidFill>
                  <a:srgbClr val="CBCCCE"/>
                </a:solidFill>
                <a:latin typeface="Instrument Sans Semi Bold" pitchFamily="34" charset="0"/>
                <a:ea typeface="Instrument Sans Semi Bold" pitchFamily="34" charset="-122"/>
                <a:cs typeface="Instrument Sans Semi Bold" pitchFamily="34" charset="-120"/>
              </a:rPr>
              <a:t>Social Interactions: Building Meaningful Connections</a:t>
            </a:r>
            <a:endParaRPr lang="en-US" sz="4000" dirty="0"/>
          </a:p>
        </p:txBody>
      </p:sp>
      <p:pic>
        <p:nvPicPr>
          <p:cNvPr id="4" name="Image 1" descr="preencoded.png"/>
          <p:cNvPicPr>
            <a:picLocks noChangeAspect="1"/>
          </p:cNvPicPr>
          <p:nvPr/>
        </p:nvPicPr>
        <p:blipFill>
          <a:blip r:embed="rId4"/>
          <a:stretch>
            <a:fillRect/>
          </a:stretch>
        </p:blipFill>
        <p:spPr>
          <a:xfrm>
            <a:off x="713303" y="2140506"/>
            <a:ext cx="509468" cy="509468"/>
          </a:xfrm>
          <a:prstGeom prst="rect">
            <a:avLst/>
          </a:prstGeom>
        </p:spPr>
      </p:pic>
      <p:sp>
        <p:nvSpPr>
          <p:cNvPr id="5" name="Text 1"/>
          <p:cNvSpPr/>
          <p:nvPr/>
        </p:nvSpPr>
        <p:spPr>
          <a:xfrm>
            <a:off x="713303" y="2853690"/>
            <a:ext cx="2547818" cy="318492"/>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Virtual Games</a:t>
            </a:r>
            <a:endParaRPr lang="en-US" sz="2000" dirty="0"/>
          </a:p>
        </p:txBody>
      </p:sp>
      <p:sp>
        <p:nvSpPr>
          <p:cNvPr id="6" name="Text 2"/>
          <p:cNvSpPr/>
          <p:nvPr/>
        </p:nvSpPr>
        <p:spPr>
          <a:xfrm>
            <a:off x="713303" y="3294459"/>
            <a:ext cx="3705820" cy="978337"/>
          </a:xfrm>
          <a:prstGeom prst="rect">
            <a:avLst/>
          </a:prstGeom>
          <a:noFill/>
          <a:ln/>
        </p:spPr>
        <p:txBody>
          <a:bodyPr wrap="square" lIns="0" tIns="0" rIns="0" bIns="0" rtlCol="0" anchor="t"/>
          <a:lstStyle/>
          <a:p>
            <a:pPr marL="0" indent="0" algn="l">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The metaverse provides opportunities for social gaming, fostering virtual friendships and communities.</a:t>
            </a:r>
            <a:endParaRPr lang="en-US" sz="1600" dirty="0"/>
          </a:p>
        </p:txBody>
      </p:sp>
      <p:pic>
        <p:nvPicPr>
          <p:cNvPr id="7" name="Image 2" descr="preencoded.png"/>
          <p:cNvPicPr>
            <a:picLocks noChangeAspect="1"/>
          </p:cNvPicPr>
          <p:nvPr/>
        </p:nvPicPr>
        <p:blipFill>
          <a:blip r:embed="rId5"/>
          <a:stretch>
            <a:fillRect/>
          </a:stretch>
        </p:blipFill>
        <p:spPr>
          <a:xfrm>
            <a:off x="4724757" y="2140506"/>
            <a:ext cx="509468" cy="509468"/>
          </a:xfrm>
          <a:prstGeom prst="rect">
            <a:avLst/>
          </a:prstGeom>
        </p:spPr>
      </p:pic>
      <p:sp>
        <p:nvSpPr>
          <p:cNvPr id="8" name="Text 3"/>
          <p:cNvSpPr/>
          <p:nvPr/>
        </p:nvSpPr>
        <p:spPr>
          <a:xfrm>
            <a:off x="4724757" y="2853690"/>
            <a:ext cx="3336012" cy="318492"/>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Virtual Concerts and Events</a:t>
            </a:r>
            <a:endParaRPr lang="en-US" sz="2000" dirty="0"/>
          </a:p>
        </p:txBody>
      </p:sp>
      <p:sp>
        <p:nvSpPr>
          <p:cNvPr id="9" name="Text 4"/>
          <p:cNvSpPr/>
          <p:nvPr/>
        </p:nvSpPr>
        <p:spPr>
          <a:xfrm>
            <a:off x="4724757" y="3294459"/>
            <a:ext cx="3705939" cy="1304449"/>
          </a:xfrm>
          <a:prstGeom prst="rect">
            <a:avLst/>
          </a:prstGeom>
          <a:noFill/>
          <a:ln/>
        </p:spPr>
        <p:txBody>
          <a:bodyPr wrap="square" lIns="0" tIns="0" rIns="0" bIns="0" rtlCol="0" anchor="t"/>
          <a:lstStyle/>
          <a:p>
            <a:pPr marL="0" indent="0" algn="l">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Users can attend virtual concerts, festivals, and social gatherings, experiencing live events in immersive environments.</a:t>
            </a:r>
            <a:endParaRPr lang="en-US" sz="1600" dirty="0"/>
          </a:p>
        </p:txBody>
      </p:sp>
      <p:pic>
        <p:nvPicPr>
          <p:cNvPr id="10" name="Image 3" descr="preencoded.png"/>
          <p:cNvPicPr>
            <a:picLocks noChangeAspect="1"/>
          </p:cNvPicPr>
          <p:nvPr/>
        </p:nvPicPr>
        <p:blipFill>
          <a:blip r:embed="rId6"/>
          <a:stretch>
            <a:fillRect/>
          </a:stretch>
        </p:blipFill>
        <p:spPr>
          <a:xfrm>
            <a:off x="713303" y="5210294"/>
            <a:ext cx="509468" cy="509468"/>
          </a:xfrm>
          <a:prstGeom prst="rect">
            <a:avLst/>
          </a:prstGeom>
        </p:spPr>
      </p:pic>
      <p:sp>
        <p:nvSpPr>
          <p:cNvPr id="11" name="Text 5"/>
          <p:cNvSpPr/>
          <p:nvPr/>
        </p:nvSpPr>
        <p:spPr>
          <a:xfrm>
            <a:off x="713303" y="5923478"/>
            <a:ext cx="2547818" cy="318492"/>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Virtual Communities</a:t>
            </a:r>
            <a:endParaRPr lang="en-US" sz="2000" dirty="0"/>
          </a:p>
        </p:txBody>
      </p:sp>
      <p:sp>
        <p:nvSpPr>
          <p:cNvPr id="12" name="Text 6"/>
          <p:cNvSpPr/>
          <p:nvPr/>
        </p:nvSpPr>
        <p:spPr>
          <a:xfrm>
            <a:off x="713303" y="6364248"/>
            <a:ext cx="3705820" cy="1304449"/>
          </a:xfrm>
          <a:prstGeom prst="rect">
            <a:avLst/>
          </a:prstGeom>
          <a:noFill/>
          <a:ln/>
        </p:spPr>
        <p:txBody>
          <a:bodyPr wrap="square" lIns="0" tIns="0" rIns="0" bIns="0" rtlCol="0" anchor="t"/>
          <a:lstStyle/>
          <a:p>
            <a:pPr marL="0" indent="0" algn="l">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The metaverse fosters online communities, encouraging social interactions, shared interests, and virtual friendships.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3382" y="908804"/>
            <a:ext cx="7910036" cy="1101804"/>
          </a:xfrm>
          <a:prstGeom prst="rect">
            <a:avLst/>
          </a:prstGeom>
          <a:noFill/>
          <a:ln/>
        </p:spPr>
        <p:txBody>
          <a:bodyPr wrap="square" lIns="0" tIns="0" rIns="0" bIns="0" rtlCol="0" anchor="t"/>
          <a:lstStyle/>
          <a:p>
            <a:pPr marL="0" indent="0">
              <a:lnSpc>
                <a:spcPts val="4300"/>
              </a:lnSpc>
              <a:buNone/>
            </a:pPr>
            <a:r>
              <a:rPr lang="en-US" sz="3450" dirty="0">
                <a:solidFill>
                  <a:srgbClr val="CBCCCE"/>
                </a:solidFill>
                <a:latin typeface="Instrument Sans Semi Bold" pitchFamily="34" charset="0"/>
                <a:ea typeface="Instrument Sans Semi Bold" pitchFamily="34" charset="-122"/>
                <a:cs typeface="Instrument Sans Semi Bold" pitchFamily="34" charset="-120"/>
              </a:rPr>
              <a:t>The Future of Communication: Opportunities and Challenges</a:t>
            </a:r>
            <a:endParaRPr lang="en-US" sz="3450" dirty="0"/>
          </a:p>
        </p:txBody>
      </p:sp>
      <p:sp>
        <p:nvSpPr>
          <p:cNvPr id="4" name="Text 1"/>
          <p:cNvSpPr/>
          <p:nvPr/>
        </p:nvSpPr>
        <p:spPr>
          <a:xfrm>
            <a:off x="6103382" y="2363153"/>
            <a:ext cx="3822740" cy="581739"/>
          </a:xfrm>
          <a:prstGeom prst="rect">
            <a:avLst/>
          </a:prstGeom>
          <a:noFill/>
          <a:ln/>
        </p:spPr>
        <p:txBody>
          <a:bodyPr wrap="none" lIns="0" tIns="0" rIns="0" bIns="0" rtlCol="0" anchor="t"/>
          <a:lstStyle/>
          <a:p>
            <a:pPr marL="0" indent="0" algn="ctr">
              <a:lnSpc>
                <a:spcPts val="4550"/>
              </a:lnSpc>
              <a:buNone/>
            </a:pPr>
            <a:r>
              <a:rPr lang="en-US" sz="4550" dirty="0">
                <a:solidFill>
                  <a:srgbClr val="CFD0D8"/>
                </a:solidFill>
                <a:latin typeface="Instrument Sans Semi Bold" pitchFamily="34" charset="0"/>
                <a:ea typeface="Instrument Sans Semi Bold" pitchFamily="34" charset="-122"/>
                <a:cs typeface="Instrument Sans Semi Bold" pitchFamily="34" charset="-120"/>
              </a:rPr>
              <a:t>1</a:t>
            </a:r>
            <a:endParaRPr lang="en-US" sz="4550" dirty="0"/>
          </a:p>
        </p:txBody>
      </p:sp>
      <p:sp>
        <p:nvSpPr>
          <p:cNvPr id="5" name="Text 2"/>
          <p:cNvSpPr/>
          <p:nvPr/>
        </p:nvSpPr>
        <p:spPr>
          <a:xfrm>
            <a:off x="6912888" y="3165158"/>
            <a:ext cx="2203609" cy="275392"/>
          </a:xfrm>
          <a:prstGeom prst="rect">
            <a:avLst/>
          </a:prstGeom>
          <a:noFill/>
          <a:ln/>
        </p:spPr>
        <p:txBody>
          <a:bodyPr wrap="none" lIns="0" tIns="0" rIns="0" bIns="0" rtlCol="0" anchor="t"/>
          <a:lstStyle/>
          <a:p>
            <a:pPr marL="0" indent="0" algn="ctr">
              <a:lnSpc>
                <a:spcPts val="2150"/>
              </a:lnSpc>
              <a:buNone/>
            </a:pPr>
            <a:r>
              <a:rPr lang="en-US" sz="1700" dirty="0">
                <a:solidFill>
                  <a:srgbClr val="CFD0D8"/>
                </a:solidFill>
                <a:latin typeface="Instrument Sans Semi Bold" pitchFamily="34" charset="0"/>
                <a:ea typeface="Instrument Sans Semi Bold" pitchFamily="34" charset="-122"/>
                <a:cs typeface="Instrument Sans Semi Bold" pitchFamily="34" charset="-120"/>
              </a:rPr>
              <a:t>New Frontiers</a:t>
            </a:r>
            <a:endParaRPr lang="en-US" sz="1700" dirty="0"/>
          </a:p>
        </p:txBody>
      </p:sp>
      <p:sp>
        <p:nvSpPr>
          <p:cNvPr id="6" name="Text 3"/>
          <p:cNvSpPr/>
          <p:nvPr/>
        </p:nvSpPr>
        <p:spPr>
          <a:xfrm>
            <a:off x="6103382" y="3546277"/>
            <a:ext cx="3822740" cy="1128236"/>
          </a:xfrm>
          <a:prstGeom prst="rect">
            <a:avLst/>
          </a:prstGeom>
          <a:noFill/>
          <a:ln/>
        </p:spPr>
        <p:txBody>
          <a:bodyPr wrap="square" lIns="0" tIns="0" rIns="0" bIns="0" rtlCol="0" anchor="t"/>
          <a:lstStyle/>
          <a:p>
            <a:pPr marL="0" indent="0" algn="ctr">
              <a:lnSpc>
                <a:spcPts val="220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The metaverse holds immense potential for innovation in communication, entertainment, education, and business, shaping the future of how we interact.</a:t>
            </a:r>
            <a:endParaRPr lang="en-US" sz="1350" dirty="0"/>
          </a:p>
        </p:txBody>
      </p:sp>
      <p:sp>
        <p:nvSpPr>
          <p:cNvPr id="7" name="Text 4"/>
          <p:cNvSpPr/>
          <p:nvPr/>
        </p:nvSpPr>
        <p:spPr>
          <a:xfrm>
            <a:off x="10190559" y="2363153"/>
            <a:ext cx="3822859" cy="581739"/>
          </a:xfrm>
          <a:prstGeom prst="rect">
            <a:avLst/>
          </a:prstGeom>
          <a:noFill/>
          <a:ln/>
        </p:spPr>
        <p:txBody>
          <a:bodyPr wrap="none" lIns="0" tIns="0" rIns="0" bIns="0" rtlCol="0" anchor="t"/>
          <a:lstStyle/>
          <a:p>
            <a:pPr marL="0" indent="0" algn="ctr">
              <a:lnSpc>
                <a:spcPts val="4550"/>
              </a:lnSpc>
              <a:buNone/>
            </a:pPr>
            <a:r>
              <a:rPr lang="en-US" sz="4550" dirty="0">
                <a:solidFill>
                  <a:srgbClr val="CFD0D8"/>
                </a:solidFill>
                <a:latin typeface="Instrument Sans Semi Bold" pitchFamily="34" charset="0"/>
                <a:ea typeface="Instrument Sans Semi Bold" pitchFamily="34" charset="-122"/>
                <a:cs typeface="Instrument Sans Semi Bold" pitchFamily="34" charset="-120"/>
              </a:rPr>
              <a:t>2</a:t>
            </a:r>
            <a:endParaRPr lang="en-US" sz="4550" dirty="0"/>
          </a:p>
        </p:txBody>
      </p:sp>
      <p:sp>
        <p:nvSpPr>
          <p:cNvPr id="8" name="Text 5"/>
          <p:cNvSpPr/>
          <p:nvPr/>
        </p:nvSpPr>
        <p:spPr>
          <a:xfrm>
            <a:off x="10936129" y="3165158"/>
            <a:ext cx="2331601" cy="275392"/>
          </a:xfrm>
          <a:prstGeom prst="rect">
            <a:avLst/>
          </a:prstGeom>
          <a:noFill/>
          <a:ln/>
        </p:spPr>
        <p:txBody>
          <a:bodyPr wrap="none" lIns="0" tIns="0" rIns="0" bIns="0" rtlCol="0" anchor="t"/>
          <a:lstStyle/>
          <a:p>
            <a:pPr marL="0" indent="0" algn="ctr">
              <a:lnSpc>
                <a:spcPts val="2150"/>
              </a:lnSpc>
              <a:buNone/>
            </a:pPr>
            <a:r>
              <a:rPr lang="en-US" sz="1700" dirty="0">
                <a:solidFill>
                  <a:srgbClr val="CFD0D8"/>
                </a:solidFill>
                <a:latin typeface="Instrument Sans Semi Bold" pitchFamily="34" charset="0"/>
                <a:ea typeface="Instrument Sans Semi Bold" pitchFamily="34" charset="-122"/>
                <a:cs typeface="Instrument Sans Semi Bold" pitchFamily="34" charset="-120"/>
              </a:rPr>
              <a:t>Ethical Considerations</a:t>
            </a:r>
            <a:endParaRPr lang="en-US" sz="1700" dirty="0"/>
          </a:p>
        </p:txBody>
      </p:sp>
      <p:sp>
        <p:nvSpPr>
          <p:cNvPr id="9" name="Text 6"/>
          <p:cNvSpPr/>
          <p:nvPr/>
        </p:nvSpPr>
        <p:spPr>
          <a:xfrm>
            <a:off x="10190559" y="3546277"/>
            <a:ext cx="3822859" cy="846177"/>
          </a:xfrm>
          <a:prstGeom prst="rect">
            <a:avLst/>
          </a:prstGeom>
          <a:noFill/>
          <a:ln/>
        </p:spPr>
        <p:txBody>
          <a:bodyPr wrap="square" lIns="0" tIns="0" rIns="0" bIns="0" rtlCol="0" anchor="t"/>
          <a:lstStyle/>
          <a:p>
            <a:pPr marL="0" indent="0" algn="ctr">
              <a:lnSpc>
                <a:spcPts val="220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As the metaverse evolves, it's crucial to address ethical considerations related to privacy, safety, and accessibility.</a:t>
            </a:r>
            <a:endParaRPr lang="en-US" sz="1350" dirty="0"/>
          </a:p>
        </p:txBody>
      </p:sp>
      <p:sp>
        <p:nvSpPr>
          <p:cNvPr id="10" name="Text 7"/>
          <p:cNvSpPr/>
          <p:nvPr/>
        </p:nvSpPr>
        <p:spPr>
          <a:xfrm>
            <a:off x="6103382" y="5291495"/>
            <a:ext cx="3822740" cy="581739"/>
          </a:xfrm>
          <a:prstGeom prst="rect">
            <a:avLst/>
          </a:prstGeom>
          <a:noFill/>
          <a:ln/>
        </p:spPr>
        <p:txBody>
          <a:bodyPr wrap="none" lIns="0" tIns="0" rIns="0" bIns="0" rtlCol="0" anchor="t"/>
          <a:lstStyle/>
          <a:p>
            <a:pPr marL="0" indent="0" algn="ctr">
              <a:lnSpc>
                <a:spcPts val="4550"/>
              </a:lnSpc>
              <a:buNone/>
            </a:pPr>
            <a:r>
              <a:rPr lang="en-US" sz="4550" dirty="0">
                <a:solidFill>
                  <a:srgbClr val="CFD0D8"/>
                </a:solidFill>
                <a:latin typeface="Instrument Sans Semi Bold" pitchFamily="34" charset="0"/>
                <a:ea typeface="Instrument Sans Semi Bold" pitchFamily="34" charset="-122"/>
                <a:cs typeface="Instrument Sans Semi Bold" pitchFamily="34" charset="-120"/>
              </a:rPr>
              <a:t>3</a:t>
            </a:r>
            <a:endParaRPr lang="en-US" sz="4550" dirty="0"/>
          </a:p>
        </p:txBody>
      </p:sp>
      <p:sp>
        <p:nvSpPr>
          <p:cNvPr id="11" name="Text 8"/>
          <p:cNvSpPr/>
          <p:nvPr/>
        </p:nvSpPr>
        <p:spPr>
          <a:xfrm>
            <a:off x="6481048" y="6093500"/>
            <a:ext cx="3067288" cy="275392"/>
          </a:xfrm>
          <a:prstGeom prst="rect">
            <a:avLst/>
          </a:prstGeom>
          <a:noFill/>
          <a:ln/>
        </p:spPr>
        <p:txBody>
          <a:bodyPr wrap="none" lIns="0" tIns="0" rIns="0" bIns="0" rtlCol="0" anchor="t"/>
          <a:lstStyle/>
          <a:p>
            <a:pPr marL="0" indent="0" algn="ctr">
              <a:lnSpc>
                <a:spcPts val="2150"/>
              </a:lnSpc>
              <a:buNone/>
            </a:pPr>
            <a:r>
              <a:rPr lang="en-US" sz="1700" dirty="0">
                <a:solidFill>
                  <a:srgbClr val="CFD0D8"/>
                </a:solidFill>
                <a:latin typeface="Instrument Sans Semi Bold" pitchFamily="34" charset="0"/>
                <a:ea typeface="Instrument Sans Semi Bold" pitchFamily="34" charset="-122"/>
                <a:cs typeface="Instrument Sans Semi Bold" pitchFamily="34" charset="-120"/>
              </a:rPr>
              <a:t>Technological Advancements</a:t>
            </a:r>
            <a:endParaRPr lang="en-US" sz="1700" dirty="0"/>
          </a:p>
        </p:txBody>
      </p:sp>
      <p:sp>
        <p:nvSpPr>
          <p:cNvPr id="12" name="Text 9"/>
          <p:cNvSpPr/>
          <p:nvPr/>
        </p:nvSpPr>
        <p:spPr>
          <a:xfrm>
            <a:off x="6103382" y="6474619"/>
            <a:ext cx="3822740" cy="846177"/>
          </a:xfrm>
          <a:prstGeom prst="rect">
            <a:avLst/>
          </a:prstGeom>
          <a:noFill/>
          <a:ln/>
        </p:spPr>
        <p:txBody>
          <a:bodyPr wrap="square" lIns="0" tIns="0" rIns="0" bIns="0" rtlCol="0" anchor="t"/>
          <a:lstStyle/>
          <a:p>
            <a:pPr marL="0" indent="0" algn="ctr">
              <a:lnSpc>
                <a:spcPts val="220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Further development of technologies such as AR, VR, and blockchain will continue to shape the metaverse and its applications.</a:t>
            </a:r>
            <a:endParaRPr lang="en-US" sz="1350" dirty="0"/>
          </a:p>
        </p:txBody>
      </p:sp>
      <p:sp>
        <p:nvSpPr>
          <p:cNvPr id="14" name="Rectangle 13">
            <a:extLst>
              <a:ext uri="{FF2B5EF4-FFF2-40B4-BE49-F238E27FC236}">
                <a16:creationId xmlns:a16="http://schemas.microsoft.com/office/drawing/2014/main" id="{F80E0E85-E975-8898-270D-C738F3ECDB84}"/>
              </a:ext>
            </a:extLst>
          </p:cNvPr>
          <p:cNvSpPr/>
          <p:nvPr/>
        </p:nvSpPr>
        <p:spPr>
          <a:xfrm>
            <a:off x="12768146" y="7672039"/>
            <a:ext cx="1773044" cy="457200"/>
          </a:xfrm>
          <a:prstGeom prst="rect">
            <a:avLst/>
          </a:prstGeom>
          <a:solidFill>
            <a:srgbClr val="2E2E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2A09B4-D645-CC96-812B-91EFEA1B9F9A}"/>
              </a:ext>
            </a:extLst>
          </p:cNvPr>
          <p:cNvSpPr txBox="1"/>
          <p:nvPr/>
        </p:nvSpPr>
        <p:spPr>
          <a:xfrm>
            <a:off x="2187286" y="3329970"/>
            <a:ext cx="10255828" cy="1569660"/>
          </a:xfrm>
          <a:prstGeom prst="rect">
            <a:avLst/>
          </a:prstGeom>
          <a:noFill/>
        </p:spPr>
        <p:txBody>
          <a:bodyPr wrap="square" rtlCol="0">
            <a:spAutoFit/>
          </a:bodyPr>
          <a:lstStyle/>
          <a:p>
            <a:pPr algn="ctr"/>
            <a:r>
              <a:rPr lang="en-US" sz="9600" dirty="0">
                <a:solidFill>
                  <a:schemeClr val="bg1"/>
                </a:solidFill>
              </a:rPr>
              <a:t>THANK YOU!</a:t>
            </a:r>
          </a:p>
        </p:txBody>
      </p:sp>
    </p:spTree>
    <p:extLst>
      <p:ext uri="{BB962C8B-B14F-4D97-AF65-F5344CB8AC3E}">
        <p14:creationId xmlns:p14="http://schemas.microsoft.com/office/powerpoint/2010/main" val="77135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486</Words>
  <Application>Microsoft Office PowerPoint</Application>
  <PresentationFormat>Custom</PresentationFormat>
  <Paragraphs>57</Paragraphs>
  <Slides>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Instrument Sans Semi Bold</vt:lpstr>
      <vt:lpstr>Instrument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Manoj S</cp:lastModifiedBy>
  <cp:revision>4</cp:revision>
  <dcterms:created xsi:type="dcterms:W3CDTF">2024-12-26T15:27:09Z</dcterms:created>
  <dcterms:modified xsi:type="dcterms:W3CDTF">2024-12-28T09:58:00Z</dcterms:modified>
</cp:coreProperties>
</file>